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12" Type="http://schemas.openxmlformats.org/officeDocument/2006/relationships/hyperlink" Target="https://www.e-sfera.hr/dodatni-digitalni-sadrzaji/3df83378-9b17-438d-b033-0ad17b5897dc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7.png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28938" y="122038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1" name="Google Shape;231;p22"/>
          <p:cNvSpPr txBox="1"/>
          <p:nvPr/>
        </p:nvSpPr>
        <p:spPr>
          <a:xfrm>
            <a:off x="8146223" y="2329735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3" name="Google Shape;233;p22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595738" y="2961338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1901599" y="1145898"/>
            <a:ext cx="19094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u ulomcima priče Ivane Brlić-Mažuranić glagole u aoristu.</a:t>
            </a:r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1901599" y="2697961"/>
            <a:ext cx="17963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o aoristu i ponovi.</a:t>
            </a:r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1901752" y="3965850"/>
            <a:ext cx="15541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Upotrijebi točne oblike pomoćnih glagola.</a:t>
            </a:r>
            <a:endParaRPr/>
          </a:p>
        </p:txBody>
      </p:sp>
      <p:sp>
        <p:nvSpPr>
          <p:cNvPr id="237" name="Google Shape;237;p22"/>
          <p:cNvSpPr txBox="1"/>
          <p:nvPr/>
        </p:nvSpPr>
        <p:spPr>
          <a:xfrm>
            <a:off x="5287288" y="1133981"/>
            <a:ext cx="18467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nastavne listiće i provjeri svoje znanje.</a:t>
            </a:r>
            <a:endParaRPr/>
          </a:p>
        </p:txBody>
      </p:sp>
      <p:sp>
        <p:nvSpPr>
          <p:cNvPr id="238" name="Google Shape;238;p22"/>
          <p:cNvSpPr txBox="1"/>
          <p:nvPr/>
        </p:nvSpPr>
        <p:spPr>
          <a:xfrm>
            <a:off x="5287288" y="2731513"/>
            <a:ext cx="14780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uz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1838637"/>
            <a:ext cx="35410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Aorist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60970" y="1070395"/>
            <a:ext cx="4116426" cy="406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0080" y="2550072"/>
            <a:ext cx="2013048" cy="206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7849957" y="1841631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t="1" b="591"/>
          <a:stretch/>
        </p:blipFill>
        <p:spPr>
          <a:xfrm rot="-217355">
            <a:off x="1297598" y="641460"/>
            <a:ext cx="4087558" cy="5527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325294" y="2562121"/>
            <a:ext cx="32318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si prošlo vrijeme dosad naučio/naučila? Od čega se tvori perfekt?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37623" y="962313"/>
            <a:ext cx="4473964" cy="441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79683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58101" y="4889884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346987" y="1781964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8070348" y="2468391"/>
            <a:ext cx="300242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kojem se vremenu događa radnja dijela priče koju si pročitao/pročitala?</a:t>
            </a:r>
            <a:endParaRPr sz="2400" dirty="0"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87950" y="1350028"/>
            <a:ext cx="2836370" cy="406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3360249" y="401498"/>
            <a:ext cx="3685933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Potjeh,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Ljutiša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Marun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Bjesomar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Jednog jutra u proljeće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ustade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Vjest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rano prije sunca,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probudi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svoja tri unuka i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reče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im, da idu u šumu, gdje su lani med vadili, i da vide kako li su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pčelci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prezimili i izlaze li već pčelice od zimskoga sna.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Marun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Ljutiša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Potjeh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ustadoše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opremiše se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odoše</a:t>
            </a:r>
            <a:r>
              <a:rPr lang="hr-HR" sz="2400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Ivana Brlić-Mažuranić, </a:t>
            </a: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je Potjeh tražio istinu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(ulomak)</a:t>
            </a:r>
            <a:endParaRPr sz="2000"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8460325" y="4063539"/>
            <a:ext cx="20563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prošlo vrijeme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501715" y="1191153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8603856" y="1389103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844181" y="2132513"/>
            <a:ext cx="23009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AORIST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1519785" y="689070"/>
            <a:ext cx="6100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primjere. Kojega su glagolskog vida glagoli: ući, ustati, opremiti, otići i stati?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254252" y="1676851"/>
            <a:ext cx="693679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Uđoše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sigurno i radosno u šumu.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Marun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Ljutiša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Potjeh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ustadoše, opremiše se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odoše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Zato braća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stadoše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jedan drugoga ispitivati.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27381">
            <a:off x="4656468" y="3626131"/>
            <a:ext cx="1700931" cy="157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7993" y="3994228"/>
            <a:ext cx="2028690" cy="199991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2359665" y="4585972"/>
            <a:ext cx="17453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glagoli svršenog vida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7988027" y="2720989"/>
            <a:ext cx="30328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Aoristom se izriče prošla </a:t>
            </a: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svršena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radnja.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55;p18"/>
          <p:cNvPicPr preferRelativeResize="0"/>
          <p:nvPr/>
        </p:nvPicPr>
        <p:blipFill rotWithShape="1">
          <a:blip r:embed="rId3">
            <a:alphaModFix/>
          </a:blip>
          <a:srcRect l="49588" t="14853"/>
          <a:stretch/>
        </p:blipFill>
        <p:spPr>
          <a:xfrm>
            <a:off x="5368948" y="4061598"/>
            <a:ext cx="2744303" cy="200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523388" y="1348712"/>
            <a:ext cx="4037642" cy="398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2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8216150" y="1161897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8245136" y="2290845"/>
            <a:ext cx="24847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TVORBA AORISTA</a:t>
            </a:r>
            <a:endParaRPr sz="2400" dirty="0"/>
          </a:p>
        </p:txBody>
      </p:sp>
      <p:sp>
        <p:nvSpPr>
          <p:cNvPr id="153" name="Google Shape;153;p18"/>
          <p:cNvSpPr txBox="1"/>
          <p:nvPr/>
        </p:nvSpPr>
        <p:spPr>
          <a:xfrm>
            <a:off x="2140562" y="598359"/>
            <a:ext cx="71696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Kojim nastavcima se tvori aorist?</a:t>
            </a:r>
            <a:endParaRPr sz="2400" dirty="0"/>
          </a:p>
        </p:txBody>
      </p:sp>
      <p:sp>
        <p:nvSpPr>
          <p:cNvPr id="154" name="Google Shape;154;p18"/>
          <p:cNvSpPr txBox="1"/>
          <p:nvPr/>
        </p:nvSpPr>
        <p:spPr>
          <a:xfrm>
            <a:off x="192608" y="1295318"/>
            <a:ext cx="4529398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      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hr-HR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ustati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usta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oh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1.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</a:t>
            </a:r>
            <a:r>
              <a:rPr lang="hr-HR" sz="2400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 smtClean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osmo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2. usta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2.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</a:t>
            </a:r>
            <a:r>
              <a:rPr lang="hr-HR" sz="2400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 smtClean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oste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3. usta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3.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</a:t>
            </a:r>
            <a:r>
              <a:rPr lang="hr-HR" sz="2400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 smtClean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oše</a:t>
            </a:r>
            <a:endParaRPr sz="2400" dirty="0">
              <a:solidFill>
                <a:srgbClr val="FA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t="13950" r="50412"/>
          <a:stretch/>
        </p:blipFill>
        <p:spPr>
          <a:xfrm>
            <a:off x="4596804" y="1702180"/>
            <a:ext cx="2697426" cy="195255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8403635" y="2720618"/>
            <a:ext cx="289995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Tvori se samo od svršenih glagola tako da se glagolskoj osnovi dodaju nastavci.</a:t>
            </a:r>
            <a:endParaRPr sz="2400" dirty="0"/>
          </a:p>
        </p:txBody>
      </p:sp>
      <p:sp>
        <p:nvSpPr>
          <p:cNvPr id="2" name="Pravokutnik 1"/>
          <p:cNvSpPr/>
          <p:nvPr/>
        </p:nvSpPr>
        <p:spPr>
          <a:xfrm>
            <a:off x="192608" y="3382338"/>
            <a:ext cx="6276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hr-HR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jd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            </a:t>
            </a: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opremiti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oprem</a:t>
            </a:r>
            <a:r>
              <a:rPr lang="hr-H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2400" dirty="0">
                <a:solidFill>
                  <a:srgbClr val="F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1. oprem</a:t>
            </a:r>
            <a:r>
              <a:rPr lang="hr-H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2400" dirty="0">
                <a:solidFill>
                  <a:srgbClr val="F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2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oprem</a:t>
            </a:r>
            <a:r>
              <a:rPr lang="hr-H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2400" dirty="0" err="1">
                <a:solidFill>
                  <a:srgbClr val="FA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2. oprem</a:t>
            </a:r>
            <a:r>
              <a:rPr lang="hr-H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2400" dirty="0">
                <a:solidFill>
                  <a:srgbClr val="F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3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oprem</a:t>
            </a:r>
            <a:r>
              <a:rPr lang="hr-HR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2400" dirty="0" err="1">
                <a:solidFill>
                  <a:srgbClr val="FA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3. oprem</a:t>
            </a:r>
            <a:r>
              <a:rPr lang="hr-HR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2400" dirty="0">
                <a:solidFill>
                  <a:srgbClr val="FA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še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72147" y="851788"/>
            <a:ext cx="5097831" cy="499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5048" y="485249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8214778" y="1301580"/>
            <a:ext cx="2507407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7678271" y="2408151"/>
            <a:ext cx="1640541" cy="6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1728752" y="593694"/>
            <a:ext cx="63484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Aorist i prezent nekih glagola imaju isti oblik. Kako ih razlikovati?</a:t>
            </a:r>
            <a:endParaRPr sz="2400" dirty="0"/>
          </a:p>
        </p:txBody>
      </p:sp>
      <p:sp>
        <p:nvSpPr>
          <p:cNvPr id="169" name="Google Shape;169;p19"/>
          <p:cNvSpPr txBox="1"/>
          <p:nvPr/>
        </p:nvSpPr>
        <p:spPr>
          <a:xfrm>
            <a:off x="289218" y="2349078"/>
            <a:ext cx="60602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Jednog jutra u proljeće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okrene se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Vjest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prema suncu,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probudi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svoja tri unuka i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reče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im, da idu u šumu.</a:t>
            </a:r>
            <a:endParaRPr sz="2400" dirty="0"/>
          </a:p>
        </p:txBody>
      </p:sp>
      <p:sp>
        <p:nvSpPr>
          <p:cNvPr id="170" name="Google Shape;170;p19"/>
          <p:cNvSpPr txBox="1"/>
          <p:nvPr/>
        </p:nvSpPr>
        <p:spPr>
          <a:xfrm>
            <a:off x="69867" y="4561587"/>
            <a:ext cx="60602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Jednog jutra u proljeće </a:t>
            </a: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okrenu se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stari </a:t>
            </a:r>
            <a:r>
              <a:rPr lang="hr-H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Vjest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prema suncu, </a:t>
            </a: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probudi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svoja tri unuka i </a:t>
            </a: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reče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im, da idu u šumu.</a:t>
            </a:r>
            <a:endParaRPr sz="2400" dirty="0"/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474366">
            <a:off x="3366199" y="1203140"/>
            <a:ext cx="1700931" cy="157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5064992" y="1601566"/>
            <a:ext cx="15329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prezent</a:t>
            </a:r>
            <a:endParaRPr sz="2400" dirty="0"/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430922">
            <a:off x="3229579" y="3423497"/>
            <a:ext cx="1700931" cy="157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4950179" y="3751596"/>
            <a:ext cx="12159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aorist</a:t>
            </a:r>
            <a:endParaRPr sz="2400"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8139955" y="3140718"/>
            <a:ext cx="31800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Promatramo prema ostalim glagolima u rečenici te tako možemo zaključiti je li riječ o prezentu ili aoristu.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7774487" y="2021596"/>
            <a:ext cx="29465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RAZLIKOVANJE AORISTA I PREZENTA U 3. OSOBI JEDNINE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5955168" y="1042634"/>
            <a:ext cx="5222501" cy="514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3862" y="362089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6743544" y="1746829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1876148" y="387231"/>
            <a:ext cx="67782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sprezanje glagola biti u aoristu. U kojim oblicima često griješimo? Označi točne oblike.</a:t>
            </a:r>
            <a:endParaRPr sz="2400" dirty="0"/>
          </a:p>
        </p:txBody>
      </p:sp>
      <p:sp>
        <p:nvSpPr>
          <p:cNvPr id="188" name="Google Shape;188;p20"/>
          <p:cNvSpPr txBox="1"/>
          <p:nvPr/>
        </p:nvSpPr>
        <p:spPr>
          <a:xfrm>
            <a:off x="1228601" y="1268621"/>
            <a:ext cx="3832411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aorist pomoćnog glagola biti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    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bih               bismo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bi                 biste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bi                 biše/bi</a:t>
            </a:r>
            <a:endParaRPr sz="2400" dirty="0"/>
          </a:p>
        </p:txBody>
      </p:sp>
      <p:sp>
        <p:nvSpPr>
          <p:cNvPr id="189" name="Google Shape;189;p20"/>
          <p:cNvSpPr txBox="1"/>
          <p:nvPr/>
        </p:nvSpPr>
        <p:spPr>
          <a:xfrm>
            <a:off x="533743" y="3730432"/>
            <a:ext cx="503522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novu loptu.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novu loptu.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danas dogovorili utakmicu.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bismo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danas dogovorili utakmicu.</a:t>
            </a:r>
            <a:endParaRPr sz="2400" dirty="0"/>
          </a:p>
        </p:txBody>
      </p:sp>
      <p:pic>
        <p:nvPicPr>
          <p:cNvPr id="190" name="Google Shape;19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69246" y="3822179"/>
            <a:ext cx="475392" cy="57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5460" y="4912642"/>
            <a:ext cx="475392" cy="57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9062" y="4363441"/>
            <a:ext cx="544545" cy="60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32508" y="5495717"/>
            <a:ext cx="544545" cy="60341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6951866" y="3312991"/>
            <a:ext cx="340498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Često se pogriješi jer se za 1. osobu jednine i množine te za 2. osobu množine upotrebljava isti i nepravilan oblik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95" name="Google Shape;195;p20"/>
          <p:cNvSpPr txBox="1"/>
          <p:nvPr/>
        </p:nvSpPr>
        <p:spPr>
          <a:xfrm>
            <a:off x="6743544" y="2442551"/>
            <a:ext cx="33290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PISANJE I IZGOVOR AORISTA GLAGOLA BITI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36233" y="727245"/>
            <a:ext cx="4777934" cy="477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3122" y="4307419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8466213" y="790889"/>
            <a:ext cx="262148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768875" y="1083195"/>
            <a:ext cx="5075675" cy="235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usmjeriše brodić k obali.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More bi mirno, a vjetrić blag.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„Pogiboh!“ vikne dječak.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Zavrisnuše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ptice u strahu.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 Mi bi ti pomogle.</a:t>
            </a:r>
            <a:endParaRPr sz="2400" dirty="0"/>
          </a:p>
        </p:txBody>
      </p:sp>
      <p:sp>
        <p:nvSpPr>
          <p:cNvPr id="207" name="Google Shape;207;p21"/>
          <p:cNvSpPr txBox="1"/>
          <p:nvPr/>
        </p:nvSpPr>
        <p:spPr>
          <a:xfrm>
            <a:off x="8055587" y="3643011"/>
            <a:ext cx="31742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Upiši točan oblik aorista glagola biti.</a:t>
            </a:r>
            <a:endParaRPr sz="2400" dirty="0"/>
          </a:p>
        </p:txBody>
      </p:sp>
      <p:sp>
        <p:nvSpPr>
          <p:cNvPr id="208" name="Google Shape;208;p21"/>
          <p:cNvSpPr txBox="1"/>
          <p:nvPr/>
        </p:nvSpPr>
        <p:spPr>
          <a:xfrm>
            <a:off x="229744" y="4363828"/>
            <a:ext cx="838581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_______ mogao donijeti grablje, vi ________posadili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cvijeće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mi ________ rado pomogli. Ja____ to tako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organizirao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09" name="Google Shape;209;p21"/>
          <p:cNvSpPr txBox="1"/>
          <p:nvPr/>
        </p:nvSpPr>
        <p:spPr>
          <a:xfrm>
            <a:off x="8132823" y="2114033"/>
            <a:ext cx="32882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Označi rečenice u kojima aorist NIJE TOČNO uporabljen.</a:t>
            </a:r>
            <a:endParaRPr sz="2400" dirty="0"/>
          </a:p>
        </p:txBody>
      </p:sp>
      <p:pic>
        <p:nvPicPr>
          <p:cNvPr id="210" name="Google Shape;21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660" y="1003788"/>
            <a:ext cx="793982" cy="97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61029" y="3718148"/>
            <a:ext cx="912507" cy="102359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913835" y="4605795"/>
            <a:ext cx="470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</a:t>
            </a:r>
            <a:endParaRPr sz="2400"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5037808" y="4588312"/>
            <a:ext cx="11006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biste</a:t>
            </a:r>
            <a:endParaRPr sz="2400" dirty="0"/>
          </a:p>
        </p:txBody>
      </p:sp>
      <p:sp>
        <p:nvSpPr>
          <p:cNvPr id="214" name="Google Shape;214;p21"/>
          <p:cNvSpPr txBox="1"/>
          <p:nvPr/>
        </p:nvSpPr>
        <p:spPr>
          <a:xfrm>
            <a:off x="1969645" y="5243452"/>
            <a:ext cx="12197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bismo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5282572" y="5287157"/>
            <a:ext cx="6584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bih</a:t>
            </a:r>
            <a:endParaRPr sz="2400" dirty="0"/>
          </a:p>
        </p:txBody>
      </p:sp>
      <p:pic>
        <p:nvPicPr>
          <p:cNvPr id="216" name="Google Shape;216;p21" descr="A picture containing drawing, clock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3327" y="1393865"/>
            <a:ext cx="793982" cy="97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21107" y="3178332"/>
            <a:ext cx="912507" cy="10235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a 1"/>
          <p:cNvSpPr/>
          <p:nvPr/>
        </p:nvSpPr>
        <p:spPr>
          <a:xfrm>
            <a:off x="768875" y="1160621"/>
            <a:ext cx="380294" cy="631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782137" y="3293206"/>
            <a:ext cx="380294" cy="631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558</Words>
  <Application>Microsoft Office PowerPoint</Application>
  <PresentationFormat>Široki zaslon</PresentationFormat>
  <Paragraphs>71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2020-09-13T20:18:30Z</dcterms:modified>
</cp:coreProperties>
</file>